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1432" autoAdjust="0"/>
  </p:normalViewPr>
  <p:slideViewPr>
    <p:cSldViewPr snapToGrid="0">
      <p:cViewPr varScale="1">
        <p:scale>
          <a:sx n="90" d="100"/>
          <a:sy n="90" d="100"/>
        </p:scale>
        <p:origin x="6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2/29/2016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hiamass.gov/assets/docs/p/apcd/submission-guides/version-5.0/v5-apcd-provider-file-submission-guide-FINAL.pdf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Provider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5907" y="60747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02"/>
    </mc:Choice>
    <mc:Fallback>
      <p:transition spd="slow" advTm="7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Providers?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877068"/>
          </a:xfrm>
        </p:spPr>
        <p:txBody>
          <a:bodyPr/>
          <a:lstStyle/>
          <a:p>
            <a:r>
              <a:rPr lang="en-US" dirty="0"/>
              <a:t>A provider any person or organization that provides services to patients.</a:t>
            </a:r>
          </a:p>
          <a:p>
            <a:pPr lvl="1"/>
            <a:r>
              <a:rPr lang="en-US" dirty="0"/>
              <a:t>Doctors Offices</a:t>
            </a:r>
          </a:p>
          <a:p>
            <a:pPr lvl="1"/>
            <a:r>
              <a:rPr lang="en-US" dirty="0"/>
              <a:t>Labs</a:t>
            </a:r>
          </a:p>
          <a:p>
            <a:pPr lvl="1"/>
            <a:r>
              <a:rPr lang="en-US" dirty="0"/>
              <a:t>Hospitals</a:t>
            </a:r>
          </a:p>
          <a:p>
            <a:r>
              <a:rPr lang="en-US" dirty="0"/>
              <a:t>A provider can also be a person or organization that submits claims for or provides business services to servicing provider.</a:t>
            </a:r>
          </a:p>
          <a:p>
            <a:pPr lvl="1"/>
            <a:r>
              <a:rPr lang="en-US" dirty="0"/>
              <a:t>Third-party administrators</a:t>
            </a:r>
          </a:p>
          <a:p>
            <a:pPr lvl="1"/>
            <a:r>
              <a:rPr lang="en-US" dirty="0"/>
              <a:t>Pharmacy benefit management organizations</a:t>
            </a:r>
          </a:p>
          <a:p>
            <a:pPr lvl="1"/>
            <a:r>
              <a:rPr lang="en-US" dirty="0"/>
              <a:t>Behavioral health management organizations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76298" y="59684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84"/>
    </mc:Choice>
    <mc:Fallback>
      <p:transition spd="slow" advTm="30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detailed is provider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single doctors can:</a:t>
            </a:r>
          </a:p>
          <a:p>
            <a:pPr lvl="1"/>
            <a:r>
              <a:rPr lang="en-US" dirty="0"/>
              <a:t>work for multiple organizations,</a:t>
            </a:r>
          </a:p>
          <a:p>
            <a:pPr lvl="1"/>
            <a:r>
              <a:rPr lang="en-US" dirty="0"/>
              <a:t> at multiple locations,</a:t>
            </a:r>
          </a:p>
          <a:p>
            <a:pPr lvl="1"/>
            <a:r>
              <a:rPr lang="en-US" dirty="0"/>
              <a:t>During  different time periods.</a:t>
            </a:r>
          </a:p>
          <a:p>
            <a:r>
              <a:rPr lang="en-US" dirty="0"/>
              <a:t>So one person/organization may have multiple rows in the provider data.</a:t>
            </a:r>
          </a:p>
          <a:p>
            <a:r>
              <a:rPr lang="en-US" dirty="0"/>
              <a:t>Each row represents a unique combination or person, affiliation, location and time.</a:t>
            </a:r>
          </a:p>
          <a:p>
            <a:r>
              <a:rPr lang="en-US" dirty="0"/>
              <a:t>Each row is assigned a unique “Provider ID”.  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93255" y="60428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4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13"/>
    </mc:Choice>
    <mc:Fallback>
      <p:transition spd="slow" advTm="31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a provider identified?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APCD contains multiple fields related to the provider’s identity:</a:t>
            </a:r>
          </a:p>
          <a:p>
            <a:pPr lvl="1"/>
            <a:r>
              <a:rPr lang="en-US" dirty="0"/>
              <a:t>Tax ID: Social Security number or Federal Employer ID number.</a:t>
            </a:r>
          </a:p>
          <a:p>
            <a:pPr lvl="1"/>
            <a:r>
              <a:rPr lang="en-US" dirty="0"/>
              <a:t>UPIN: Unique Physician Identification Number, assigned by the Medicare program.</a:t>
            </a:r>
          </a:p>
          <a:p>
            <a:pPr lvl="1"/>
            <a:r>
              <a:rPr lang="en-US" dirty="0"/>
              <a:t>DEA Number: Number assigned by the Drug Enforcement Agency.</a:t>
            </a:r>
          </a:p>
          <a:p>
            <a:pPr lvl="1"/>
            <a:r>
              <a:rPr lang="en-US" dirty="0"/>
              <a:t>License ID: The providers state license ID number.</a:t>
            </a:r>
          </a:p>
          <a:p>
            <a:pPr lvl="1"/>
            <a:r>
              <a:rPr lang="en-US" dirty="0"/>
              <a:t>Registered Provider Organization ID: Unique Identifier assigned by the Massachusetts Health Policy Commission.</a:t>
            </a:r>
          </a:p>
          <a:p>
            <a:pPr lvl="1"/>
            <a:r>
              <a:rPr lang="en-US" dirty="0"/>
              <a:t>NPI: The National Provider Identification number.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63377" y="61597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4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20"/>
    </mc:Choice>
    <mc:Fallback>
      <p:transition spd="slow" advTm="34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Provider Organizations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Provider often work at facilities, in professional groups, at retail sites, or for other types of entities.</a:t>
            </a:r>
          </a:p>
          <a:p>
            <a:r>
              <a:rPr lang="en-US" dirty="0"/>
              <a:t>The “Provider ID Code” data element identifies the type of organization represented by a row in the provider data.</a:t>
            </a:r>
          </a:p>
          <a:p>
            <a:r>
              <a:rPr lang="en-US" dirty="0"/>
              <a:t>The “Provider Affiliation” field identifies a provider’s parent organization.</a:t>
            </a:r>
          </a:p>
          <a:p>
            <a:r>
              <a:rPr lang="en-US" dirty="0"/>
              <a:t>Organizational hierarchies can be created using this “Provider Affiliation” field.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93255" y="6149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4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79"/>
    </mc:Choice>
    <mc:Fallback>
      <p:transition spd="slow" advTm="29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provider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Allows researchers to answer questions like:</a:t>
            </a:r>
          </a:p>
          <a:p>
            <a:pPr lvl="1"/>
            <a:r>
              <a:rPr lang="en-US" dirty="0"/>
              <a:t>Which providers offer the highest quality care?</a:t>
            </a:r>
          </a:p>
          <a:p>
            <a:pPr lvl="1"/>
            <a:r>
              <a:rPr lang="en-US" dirty="0"/>
              <a:t>Did a recent hospital merger lead to higher costs at one of the hospitals?</a:t>
            </a:r>
          </a:p>
          <a:p>
            <a:pPr lvl="1"/>
            <a:r>
              <a:rPr lang="en-US" dirty="0"/>
              <a:t>Are there providers who are significantly over-</a:t>
            </a:r>
            <a:r>
              <a:rPr lang="en-US" dirty="0" err="1"/>
              <a:t>utilizating</a:t>
            </a:r>
            <a:r>
              <a:rPr lang="en-US" dirty="0"/>
              <a:t> certain procedures, medications, etc.?</a:t>
            </a:r>
          </a:p>
          <a:p>
            <a:pPr lvl="1"/>
            <a:r>
              <a:rPr lang="en-US" dirty="0"/>
              <a:t>Are there geographic regions that do not have some specialists available?</a:t>
            </a:r>
          </a:p>
          <a:p>
            <a:pPr lvl="1"/>
            <a:r>
              <a:rPr lang="en-US" dirty="0"/>
              <a:t>How do HMO doctors compare to fee-for-service doctors?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90967" y="60853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44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81"/>
    </mc:Choice>
    <mc:Fallback>
      <p:transition spd="slow" advTm="31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http://www.chiamass.gov/assets/docs/p/apcd/submission-guides/version-5.0/v5-apcd-provider-file-submission-guide-FINAL.pdf</a:t>
            </a:r>
            <a:endParaRPr lang="en-US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449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7"/>
    </mc:Choice>
    <mc:Fallback>
      <p:transition spd="slow" advTm="1427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70</TotalTime>
  <Words>350</Words>
  <Application>Microsoft Office PowerPoint</Application>
  <PresentationFormat>Widescreen</PresentationFormat>
  <Paragraphs>41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Provider Data</vt:lpstr>
      <vt:lpstr>What are Providers?</vt:lpstr>
      <vt:lpstr>How detailed is provider data?</vt:lpstr>
      <vt:lpstr>How is a provider identified?</vt:lpstr>
      <vt:lpstr>Provider Organizations</vt:lpstr>
      <vt:lpstr>Why do we need provider data?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8</cp:revision>
  <dcterms:created xsi:type="dcterms:W3CDTF">2016-02-20T19:00:40Z</dcterms:created>
  <dcterms:modified xsi:type="dcterms:W3CDTF">2016-03-01T02:40:43Z</dcterms:modified>
</cp:coreProperties>
</file>

<file path=docProps/thumbnail.jpeg>
</file>